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sldIdLst>
    <p:sldId id="261" r:id="rId2"/>
    <p:sldId id="257" r:id="rId3"/>
    <p:sldId id="258" r:id="rId4"/>
    <p:sldId id="259" r:id="rId5"/>
    <p:sldId id="276" r:id="rId6"/>
    <p:sldId id="270" r:id="rId7"/>
    <p:sldId id="266" r:id="rId8"/>
    <p:sldId id="279" r:id="rId9"/>
    <p:sldId id="265" r:id="rId10"/>
  </p:sldIdLst>
  <p:sldSz cx="9144000" cy="6858000" type="screen4x3"/>
  <p:notesSz cx="7008813" cy="92344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rgomez.COBACH\Escritorio\respaldo%20rosby%2027%20DE%20AGOSTO\RESPALDO%20ROSBY-30%20MARZO%20VACAIONES\2014\PRESUPUESTO-14%20grafic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s-ES" dirty="0" smtClean="0"/>
              <a:t>CAPITULO</a:t>
            </a:r>
            <a:r>
              <a:rPr lang="es-ES" baseline="0" dirty="0" smtClean="0"/>
              <a:t> DE GASTOS</a:t>
            </a:r>
            <a:endParaRPr lang="es-ES" dirty="0"/>
          </a:p>
        </c:rich>
      </c:tx>
      <c:layout>
        <c:manualLayout>
          <c:xMode val="edge"/>
          <c:yMode val="edge"/>
          <c:x val="0.3859031036267293"/>
          <c:y val="3.7793419778754743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'PRESUPUESTO 2013federal-estatal'!$E$33</c:f>
              <c:strCache>
                <c:ptCount val="1"/>
                <c:pt idx="0">
                  <c:v>PRESUPUESTO MODIFICADO</c:v>
                </c:pt>
              </c:strCache>
            </c:strRef>
          </c:tx>
          <c:dLbls>
            <c:dLbl>
              <c:idx val="1"/>
              <c:layout>
                <c:manualLayout>
                  <c:x val="1.3675117961352182E-3"/>
                  <c:y val="-1.0890850111930804E-2"/>
                </c:manualLayout>
              </c:layout>
              <c:showLegendKey val="0"/>
              <c:showVal val="1"/>
              <c:showCatName val="0"/>
              <c:showSerName val="0"/>
              <c:showPercent val="1"/>
              <c:showBubbleSize val="0"/>
            </c:dLbl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numRef>
              <c:f>'PRESUPUESTO 2013federal-estatal'!$D$34:$D$36</c:f>
              <c:numCache>
                <c:formatCode>General</c:formatCode>
                <c:ptCount val="3"/>
                <c:pt idx="0">
                  <c:v>1000</c:v>
                </c:pt>
                <c:pt idx="1">
                  <c:v>2000</c:v>
                </c:pt>
                <c:pt idx="2">
                  <c:v>3000</c:v>
                </c:pt>
              </c:numCache>
            </c:numRef>
          </c:cat>
          <c:val>
            <c:numRef>
              <c:f>'PRESUPUESTO 2013federal-estatal'!$E$34:$E$36</c:f>
              <c:numCache>
                <c:formatCode>_("$"* #,##0.00_);_("$"* \(#,##0.00\);_("$"* "-"??_);_(@_)</c:formatCode>
                <c:ptCount val="3"/>
                <c:pt idx="0">
                  <c:v>2011120196.9200001</c:v>
                </c:pt>
                <c:pt idx="1">
                  <c:v>39521602.010000005</c:v>
                </c:pt>
                <c:pt idx="2">
                  <c:v>96759785.560000002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38"/>
      </c:pieChart>
    </c:plotArea>
    <c:legend>
      <c:legendPos val="r"/>
      <c:layout>
        <c:manualLayout>
          <c:xMode val="edge"/>
          <c:yMode val="edge"/>
          <c:x val="0.76536800107494118"/>
          <c:y val="5.0755078219291781E-2"/>
          <c:w val="0.13365005075372272"/>
          <c:h val="0.40059929943350431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7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5462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01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52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73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21388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1355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9825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4883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9119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4186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5046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FF7C9-C276-4EFE-A3C7-C1B58CC60876}" type="datetimeFigureOut">
              <a:rPr lang="es-MX" smtClean="0"/>
              <a:pPr/>
              <a:t>31/01/2014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F06C02-DB22-484C-988D-D2E2937EB7D1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2086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chart" Target="../charts/chart1.xml"/><Relationship Id="rId7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bing.com/images/search?q=Alumnos+Im%c3%a1genes&amp;id=8BFDEE418EE5143D931058CECB8B52B690B1A628&amp;FORM=IQFRBA" TargetMode="Externa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12.jpeg"/><Relationship Id="rId7" Type="http://schemas.openxmlformats.org/officeDocument/2006/relationships/image" Target="../media/image1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cobach.edu.mx/informacion_financier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55776" y="2375430"/>
            <a:ext cx="6408712" cy="3024335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 </a:t>
            </a:r>
            <a:r>
              <a:rPr lang="es-MX" sz="4000" dirty="0" smtClean="0"/>
              <a:t>DIFUSION DE LA LEY DE PRESUPUESTO DE EGRESOS 2014 </a:t>
            </a:r>
            <a:br>
              <a:rPr lang="es-MX" sz="4000" dirty="0" smtClean="0"/>
            </a:br>
            <a:r>
              <a:rPr lang="es-MX" dirty="0" smtClean="0"/>
              <a:t>   </a:t>
            </a:r>
            <a:r>
              <a:rPr lang="es-MX" sz="2800" dirty="0" smtClean="0"/>
              <a:t>COLEGIO  DE BACHILLERES DE CHIAPAS O.P.D.</a:t>
            </a:r>
            <a:br>
              <a:rPr lang="es-MX" sz="2800" dirty="0" smtClean="0"/>
            </a:br>
            <a:endParaRPr lang="es-MX" sz="1400" dirty="0"/>
          </a:p>
        </p:txBody>
      </p:sp>
      <p:sp>
        <p:nvSpPr>
          <p:cNvPr id="3" name="2 CuadroTexto"/>
          <p:cNvSpPr txBox="1"/>
          <p:nvPr/>
        </p:nvSpPr>
        <p:spPr>
          <a:xfrm>
            <a:off x="6300192" y="5147900"/>
            <a:ext cx="2160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3ª. Norma </a:t>
            </a:r>
            <a:r>
              <a:rPr lang="es-MX" dirty="0" err="1" smtClean="0"/>
              <a:t>Conac</a:t>
            </a:r>
            <a:endParaRPr lang="es-MX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908720"/>
            <a:ext cx="8928992" cy="5760640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2053075"/>
            <a:ext cx="1811751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554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7220" y="684957"/>
            <a:ext cx="8229600" cy="799827"/>
          </a:xfrm>
          <a:noFill/>
        </p:spPr>
        <p:txBody>
          <a:bodyPr>
            <a:noAutofit/>
          </a:bodyPr>
          <a:lstStyle/>
          <a:p>
            <a:pPr algn="just"/>
            <a:r>
              <a:rPr lang="es-MX" sz="2800" b="1" i="1" dirty="0" smtClean="0">
                <a:effectLst/>
              </a:rPr>
              <a:t>¿</a:t>
            </a:r>
            <a:r>
              <a:rPr lang="es-MX" sz="2800" b="1" i="1" dirty="0" smtClean="0">
                <a:effectLst/>
                <a:latin typeface="Arial" pitchFamily="34" charset="0"/>
                <a:cs typeface="Arial" pitchFamily="34" charset="0"/>
              </a:rPr>
              <a:t>Qué es la Ley de Ingresos y cual es su importancia?</a:t>
            </a:r>
            <a:endParaRPr lang="es-MX" sz="2800" b="1" i="1" dirty="0"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55576" y="1844824"/>
            <a:ext cx="4896544" cy="3672408"/>
          </a:xfrm>
          <a:noFill/>
        </p:spPr>
        <p:txBody>
          <a:bodyPr>
            <a:normAutofit fontScale="92500"/>
          </a:bodyPr>
          <a:lstStyle/>
          <a:p>
            <a:pPr marL="109728" indent="0" algn="just">
              <a:buNone/>
            </a:pPr>
            <a:r>
              <a:rPr lang="es-MX" sz="2400" dirty="0" smtClean="0"/>
              <a:t>La ley de ingresos es el instrumento mediante el cual se establecen los conceptos y montos de la recaudación que se  obtendrá durante el ejercicio fiscal correspondiente.</a:t>
            </a:r>
          </a:p>
          <a:p>
            <a:pPr marL="109728" indent="0" algn="just">
              <a:buNone/>
            </a:pPr>
            <a:endParaRPr lang="es-MX" sz="2400" dirty="0" smtClean="0"/>
          </a:p>
          <a:p>
            <a:pPr marL="109728" indent="0" algn="just">
              <a:buNone/>
            </a:pPr>
            <a:r>
              <a:rPr lang="es-MX" sz="2400" dirty="0" smtClean="0"/>
              <a:t>La importancia radica en que el ingreso es el insumo principal para que el gobierno pueda atender las prioridades y necesidades del Estado.</a:t>
            </a:r>
            <a:endParaRPr lang="es-MX" sz="2400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10 Elipse"/>
          <p:cNvSpPr/>
          <p:nvPr/>
        </p:nvSpPr>
        <p:spPr>
          <a:xfrm>
            <a:off x="5868144" y="1484784"/>
            <a:ext cx="2880320" cy="1440160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Congreso  </a:t>
            </a:r>
            <a:endParaRPr lang="es-MX" dirty="0"/>
          </a:p>
        </p:txBody>
      </p:sp>
      <p:sp>
        <p:nvSpPr>
          <p:cNvPr id="12" name="11 Flecha abajo"/>
          <p:cNvSpPr/>
          <p:nvPr/>
        </p:nvSpPr>
        <p:spPr>
          <a:xfrm>
            <a:off x="6948264" y="3068961"/>
            <a:ext cx="648072" cy="909494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13" name="12 Rectángulo"/>
          <p:cNvSpPr/>
          <p:nvPr/>
        </p:nvSpPr>
        <p:spPr>
          <a:xfrm>
            <a:off x="6012160" y="4149080"/>
            <a:ext cx="2664296" cy="648072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Aprueba Ley de Ingresos </a:t>
            </a:r>
            <a:endParaRPr lang="es-MX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4797152"/>
            <a:ext cx="2592288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00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18864" y="756965"/>
            <a:ext cx="8517632" cy="871835"/>
          </a:xfrm>
          <a:noFill/>
        </p:spPr>
        <p:txBody>
          <a:bodyPr>
            <a:normAutofit/>
          </a:bodyPr>
          <a:lstStyle/>
          <a:p>
            <a:pPr algn="just"/>
            <a:r>
              <a:rPr lang="es-MX" sz="3200" b="1" i="1" dirty="0" smtClean="0"/>
              <a:t>¿De donde obtiene el Estado sus ingresos</a:t>
            </a:r>
            <a:r>
              <a:rPr lang="es-MX" sz="3200" i="1" dirty="0" smtClean="0"/>
              <a:t>?</a:t>
            </a:r>
            <a:endParaRPr lang="es-MX" sz="3200" i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1916832"/>
            <a:ext cx="5976664" cy="4090459"/>
          </a:xfrm>
          <a:noFill/>
        </p:spPr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endParaRPr lang="es-MX" dirty="0" smtClean="0"/>
          </a:p>
          <a:p>
            <a:pPr algn="just">
              <a:buFont typeface="Arial" pitchFamily="34" charset="0"/>
              <a:buChar char="•"/>
            </a:pPr>
            <a:r>
              <a:rPr lang="es-MX" dirty="0" smtClean="0"/>
              <a:t>Del cobro de: impuesto, contribuciones de mejoras, derechos, productos, aprovechamientos, que </a:t>
            </a:r>
            <a:r>
              <a:rPr lang="es-MX" dirty="0"/>
              <a:t>se efectúan en </a:t>
            </a:r>
            <a:r>
              <a:rPr lang="es-MX" dirty="0" smtClean="0"/>
              <a:t>el </a:t>
            </a:r>
            <a:r>
              <a:rPr lang="es-MX" dirty="0"/>
              <a:t>Estado, así como de los recursos provenientes de la federación, como son: las participaciones federales y las transferencias, asignaciones, subsidios y otras </a:t>
            </a:r>
            <a:r>
              <a:rPr lang="es-MX" dirty="0" smtClean="0"/>
              <a:t>ayudas. </a:t>
            </a:r>
            <a:endParaRPr lang="es-MX" dirty="0"/>
          </a:p>
          <a:p>
            <a:pPr marL="109728" indent="0" algn="just">
              <a:buNone/>
            </a:pPr>
            <a:endParaRPr lang="es-MX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1988840"/>
            <a:ext cx="2520280" cy="3960440"/>
          </a:xfrm>
          <a:prstGeom prst="rect">
            <a:avLst/>
          </a:prstGeom>
          <a:solidFill>
            <a:srgbClr val="92D050"/>
          </a:solidFill>
          <a:ln>
            <a:noFill/>
          </a:ln>
          <a:extLst/>
        </p:spPr>
      </p:pic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66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828973"/>
            <a:ext cx="8229600" cy="943843"/>
          </a:xfrm>
          <a:noFill/>
        </p:spPr>
        <p:txBody>
          <a:bodyPr>
            <a:normAutofit fontScale="90000"/>
          </a:bodyPr>
          <a:lstStyle/>
          <a:p>
            <a:pPr algn="just"/>
            <a:r>
              <a:rPr lang="es-MX" b="1" i="1" dirty="0" smtClean="0">
                <a:effectLst/>
              </a:rPr>
              <a:t>¿</a:t>
            </a:r>
            <a:r>
              <a:rPr lang="es-MX" sz="3600" b="1" i="1" dirty="0" smtClean="0">
                <a:effectLst/>
              </a:rPr>
              <a:t>Qué es el Presupuesto de Egresos  y cual es su importancia?</a:t>
            </a:r>
            <a:endParaRPr lang="es-MX" sz="3600" b="1" i="1" dirty="0">
              <a:effectLst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988840"/>
            <a:ext cx="8291264" cy="4018451"/>
          </a:xfrm>
          <a:noFill/>
        </p:spPr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r>
              <a:rPr lang="es-MX" sz="3200" dirty="0" smtClean="0"/>
              <a:t>El Presupuesto de Egresos es el instrumento mediante el cual se describe la cantidad, y el destino de los </a:t>
            </a:r>
            <a:r>
              <a:rPr lang="es-MX" sz="3200" dirty="0"/>
              <a:t>r</a:t>
            </a:r>
            <a:r>
              <a:rPr lang="es-MX" sz="3200" dirty="0" smtClean="0"/>
              <a:t>ecursos públicos.</a:t>
            </a:r>
          </a:p>
          <a:p>
            <a:pPr marL="109728" indent="0" algn="just">
              <a:buNone/>
            </a:pPr>
            <a:endParaRPr lang="es-MX" sz="3200" dirty="0"/>
          </a:p>
          <a:p>
            <a:pPr marL="109728" indent="0" algn="just">
              <a:buNone/>
            </a:pPr>
            <a:r>
              <a:rPr lang="es-MX" sz="3200" dirty="0" smtClean="0"/>
              <a:t>La importancia del presupuesto de egresos,  radica en que este siempre estará orientado a elevar el bienestar social para el desarrollo del Estado.</a:t>
            </a:r>
          </a:p>
          <a:p>
            <a:pPr marL="109728" indent="0" algn="just">
              <a:buNone/>
            </a:pPr>
            <a:endParaRPr lang="es-MX" sz="3200" dirty="0"/>
          </a:p>
        </p:txBody>
      </p:sp>
      <p:pic>
        <p:nvPicPr>
          <p:cNvPr id="4" name="3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8185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28973"/>
            <a:ext cx="8229600" cy="943843"/>
          </a:xfrm>
          <a:noFill/>
        </p:spPr>
        <p:txBody>
          <a:bodyPr>
            <a:normAutofit fontScale="90000"/>
          </a:bodyPr>
          <a:lstStyle/>
          <a:p>
            <a:pPr algn="just"/>
            <a:r>
              <a:rPr lang="es-MX" b="1" i="1" dirty="0" smtClean="0">
                <a:effectLst/>
              </a:rPr>
              <a:t>¿</a:t>
            </a:r>
            <a:r>
              <a:rPr lang="es-MX" sz="3600" b="1" i="1" dirty="0" smtClean="0">
                <a:effectLst/>
              </a:rPr>
              <a:t>Qué es el Presupuesto de Egresos  y cual es su importancia?</a:t>
            </a:r>
            <a:endParaRPr lang="es-MX" sz="3600" b="1" i="1" dirty="0">
              <a:effectLst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67544" y="1988840"/>
            <a:ext cx="5946454" cy="4226242"/>
          </a:xfrm>
          <a:noFill/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r>
              <a:rPr lang="es-MX" sz="2800" dirty="0" smtClean="0"/>
              <a:t>La importancia del Presupuesto para el COBACH radica, </a:t>
            </a:r>
            <a:r>
              <a:rPr lang="es-MX" sz="2800" dirty="0"/>
              <a:t>en que </a:t>
            </a:r>
            <a:r>
              <a:rPr lang="es-MX" sz="2800" dirty="0" smtClean="0"/>
              <a:t>está orientado a la gestión educativa de nivel media superior, en función de las necesidades de los alumnos y centros educativos, que se encuentran ubicados estratégicamente en toda </a:t>
            </a:r>
            <a:r>
              <a:rPr lang="es-MX" sz="2900" dirty="0" smtClean="0"/>
              <a:t>la geografía del estado, con el fin de contribuir en la mejora de la calidad educativa e impulsar la participación social y fomentar la colaboración de la comunidad escolar para el desarrollo de su proyecto de vida.</a:t>
            </a:r>
          </a:p>
        </p:txBody>
      </p:sp>
      <p:pic>
        <p:nvPicPr>
          <p:cNvPr id="7" name="6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78" y="2071678"/>
            <a:ext cx="1944216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99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 fontScale="90000"/>
          </a:bodyPr>
          <a:lstStyle/>
          <a:p>
            <a:r>
              <a:rPr lang="es-MX" b="1" i="1" dirty="0" smtClean="0"/>
              <a:t>¿En que se gasta? </a:t>
            </a:r>
            <a:r>
              <a:rPr lang="es-MX" b="1" i="1" dirty="0" smtClean="0">
                <a:solidFill>
                  <a:srgbClr val="0070C0"/>
                </a:solidFill>
              </a:rPr>
              <a:t> </a:t>
            </a:r>
            <a:endParaRPr lang="es-MX" b="1" i="1" dirty="0">
              <a:solidFill>
                <a:srgbClr val="0070C0"/>
              </a:solidFill>
            </a:endParaRPr>
          </a:p>
        </p:txBody>
      </p:sp>
      <p:pic>
        <p:nvPicPr>
          <p:cNvPr id="5" name="4 Imagen" descr="C:\Users\JorgeAlejandro\Desktop\JORGE VERA\COBACH'13\2013\ENERO\HOJA membretada cobach 2013\hoja menbretada 2013 enc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" name="2 Gráfico"/>
          <p:cNvGraphicFramePr/>
          <p:nvPr>
            <p:extLst>
              <p:ext uri="{D42A27DB-BD31-4B8C-83A1-F6EECF244321}">
                <p14:modId xmlns:p14="http://schemas.microsoft.com/office/powerpoint/2010/main" val="636233729"/>
              </p:ext>
            </p:extLst>
          </p:nvPr>
        </p:nvGraphicFramePr>
        <p:xfrm>
          <a:off x="7858148" y="857232"/>
          <a:ext cx="795338" cy="428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9" name="8 Imagen" descr="docentes y alumno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1500174"/>
            <a:ext cx="2199758" cy="1136738"/>
          </a:xfrm>
          <a:prstGeom prst="rect">
            <a:avLst/>
          </a:prstGeom>
        </p:spPr>
      </p:pic>
      <p:pic>
        <p:nvPicPr>
          <p:cNvPr id="10" name="9 Imagen" descr="material de oficina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44208" y="2786058"/>
            <a:ext cx="2199758" cy="1146998"/>
          </a:xfrm>
          <a:prstGeom prst="rect">
            <a:avLst/>
          </a:prstGeom>
        </p:spPr>
      </p:pic>
      <p:pic>
        <p:nvPicPr>
          <p:cNvPr id="11" name="10 Imagen" descr="servicios basicos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44208" y="4149080"/>
            <a:ext cx="2158939" cy="922995"/>
          </a:xfrm>
          <a:prstGeom prst="rect">
            <a:avLst/>
          </a:prstGeom>
        </p:spPr>
      </p:pic>
      <p:pic>
        <p:nvPicPr>
          <p:cNvPr id="12" name="11 Imagen" descr="mobiliario y equipo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44207" y="5294769"/>
            <a:ext cx="2158939" cy="1106652"/>
          </a:xfrm>
          <a:prstGeom prst="rect">
            <a:avLst/>
          </a:prstGeom>
        </p:spPr>
      </p:pic>
      <p:pic>
        <p:nvPicPr>
          <p:cNvPr id="13" name="12 Imagen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sp>
        <p:nvSpPr>
          <p:cNvPr id="7" name="6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5626968" cy="4525963"/>
          </a:xfrm>
        </p:spPr>
        <p:txBody>
          <a:bodyPr>
            <a:normAutofit fontScale="40000" lnSpcReduction="20000"/>
          </a:bodyPr>
          <a:lstStyle/>
          <a:p>
            <a:pPr marL="109728" indent="0" algn="just">
              <a:buNone/>
            </a:pPr>
            <a:r>
              <a:rPr lang="es-ES" sz="3500" dirty="0"/>
              <a:t>El Colegio de Bachilleres de Chiapas, en el ejercicio  2014 su  presupuesto  es por </a:t>
            </a:r>
            <a:r>
              <a:rPr lang="es-ES" sz="3500" b="1" dirty="0"/>
              <a:t>$2,147,401,584.49 </a:t>
            </a:r>
            <a:r>
              <a:rPr lang="es-ES" sz="3500" dirty="0"/>
              <a:t>, mismo que se distribuye en:</a:t>
            </a:r>
          </a:p>
          <a:p>
            <a:pPr marL="109728" indent="0" algn="just">
              <a:buNone/>
            </a:pPr>
            <a:endParaRPr lang="es-ES" sz="3500" dirty="0"/>
          </a:p>
          <a:p>
            <a:pPr algn="just"/>
            <a:r>
              <a:rPr lang="es-MX" sz="3500" b="1" dirty="0"/>
              <a:t>Capítulo 1000 “Servicios Personales”, $2,011,120,196.92 </a:t>
            </a:r>
            <a:r>
              <a:rPr lang="es-MX" sz="3500" dirty="0"/>
              <a:t>mismo que contempla el pago de salarios, prestaciones, repercusiones y aportaciones de seguridad social de los trabajadores de la Institución .</a:t>
            </a:r>
          </a:p>
          <a:p>
            <a:pPr marL="109728" indent="0" algn="just">
              <a:buNone/>
            </a:pPr>
            <a:endParaRPr lang="es-MX" sz="3500" b="1" dirty="0"/>
          </a:p>
          <a:p>
            <a:pPr algn="just"/>
            <a:r>
              <a:rPr lang="es-MX" sz="3500" b="1" dirty="0"/>
              <a:t>Capítulo 2000  “Materiales y Suministros”, $39,521,602.01 </a:t>
            </a:r>
            <a:r>
              <a:rPr lang="es-MX" sz="3500" dirty="0"/>
              <a:t>en este rubro se incluye para la operación, recursos que serán utilizados para la adquisición de material de papelería, eléctrico, limpieza, productos alimenticios para el personal, derivado de actividades extraordinarias, materiales y artículos de construcción y reparación, combustibles, lubricantes, aditivos, etc.</a:t>
            </a:r>
          </a:p>
          <a:p>
            <a:pPr algn="just"/>
            <a:endParaRPr lang="es-MX" sz="3500" dirty="0"/>
          </a:p>
          <a:p>
            <a:pPr algn="just"/>
            <a:r>
              <a:rPr lang="es-MX" sz="3500" b="1" dirty="0"/>
              <a:t>Capítulo 3000  “Servicios Generales“, $96,759,785.56 </a:t>
            </a:r>
            <a:r>
              <a:rPr lang="es-MX" sz="3500" dirty="0"/>
              <a:t>en este rubro, entre los cuales se incluyen para la operación, recursos que serán utilizados para el pago de comisiones, viáticos, pasajes nacionales e internacionales, congresos y convenciones y asesorías. </a:t>
            </a:r>
          </a:p>
          <a:p>
            <a:pPr algn="just"/>
            <a:endParaRPr lang="es-MX" sz="3500" dirty="0"/>
          </a:p>
          <a:p>
            <a:pPr algn="just"/>
            <a:r>
              <a:rPr lang="es-MX" sz="3500" b="1" dirty="0"/>
              <a:t>Capítulo 5000 </a:t>
            </a:r>
            <a:r>
              <a:rPr lang="es-MX" sz="3500" b="1" dirty="0" smtClean="0"/>
              <a:t>“Bienes </a:t>
            </a:r>
            <a:r>
              <a:rPr lang="es-MX" sz="3500" b="1" dirty="0"/>
              <a:t>Muebles e Intangibles”,</a:t>
            </a:r>
            <a:r>
              <a:rPr lang="es-MX" sz="3500" b="1" dirty="0">
                <a:solidFill>
                  <a:srgbClr val="FF0000"/>
                </a:solidFill>
              </a:rPr>
              <a:t> </a:t>
            </a:r>
            <a:r>
              <a:rPr lang="es-MX" sz="3500" dirty="0"/>
              <a:t>en este rubro, entre los cuales se incluyen para la operación, recursos etiquetados para la adquisición de equipamiento que será asignado a los diferentes planteles educativos.</a:t>
            </a:r>
          </a:p>
          <a:p>
            <a:pPr algn="just">
              <a:buFont typeface="Wingdings" pitchFamily="2" charset="2"/>
              <a:buChar char="Ø"/>
            </a:pPr>
            <a:endParaRPr lang="es-MX" sz="3500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71202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 fontScale="90000"/>
          </a:bodyPr>
          <a:lstStyle/>
          <a:p>
            <a:r>
              <a:rPr lang="es-MX" b="1" i="1" dirty="0" smtClean="0"/>
              <a:t>¿En que se gasta? </a:t>
            </a:r>
            <a:r>
              <a:rPr lang="es-MX" b="1" i="1" dirty="0" smtClean="0">
                <a:solidFill>
                  <a:srgbClr val="0070C0"/>
                </a:solidFill>
              </a:rPr>
              <a:t> 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5050904" cy="4450499"/>
          </a:xfrm>
          <a:noFill/>
        </p:spPr>
        <p:txBody>
          <a:bodyPr>
            <a:normAutofit fontScale="62500" lnSpcReduction="20000"/>
          </a:bodyPr>
          <a:lstStyle/>
          <a:p>
            <a:pPr algn="just"/>
            <a:r>
              <a:rPr lang="es-MX" dirty="0" smtClean="0"/>
              <a:t>Para impartir educación a nivel medio superior en los planteles del Estado, proporcionando educación de calidad y  </a:t>
            </a:r>
            <a:r>
              <a:rPr lang="es-MX" dirty="0"/>
              <a:t>formación integral del estudiante, ampliando su educación en los campos de la cultura, la ciencia, la </a:t>
            </a:r>
            <a:r>
              <a:rPr lang="es-MX" dirty="0" smtClean="0"/>
              <a:t>tecnología y </a:t>
            </a:r>
            <a:r>
              <a:rPr lang="es-MX" dirty="0"/>
              <a:t>la </a:t>
            </a:r>
            <a:r>
              <a:rPr lang="es-MX" dirty="0" smtClean="0"/>
              <a:t>salud.</a:t>
            </a:r>
          </a:p>
          <a:p>
            <a:pPr marL="109728" indent="0" algn="just">
              <a:buNone/>
            </a:pPr>
            <a:endParaRPr lang="es-MX" dirty="0" smtClean="0"/>
          </a:p>
          <a:p>
            <a:pPr marL="109728" indent="0" algn="just">
              <a:buNone/>
            </a:pPr>
            <a:endParaRPr lang="es-MX" dirty="0" smtClean="0"/>
          </a:p>
          <a:p>
            <a:pPr algn="just"/>
            <a:r>
              <a:rPr lang="es-MX" dirty="0" smtClean="0"/>
              <a:t>Capacitación al personal docente y administrativo; en equipamiento de mobiliario, laboratorios, material didáctico, informático, material de oficina, red </a:t>
            </a:r>
            <a:r>
              <a:rPr lang="es-MX" dirty="0" err="1" smtClean="0"/>
              <a:t>Edusat</a:t>
            </a:r>
            <a:r>
              <a:rPr lang="es-MX" dirty="0" smtClean="0"/>
              <a:t>, en los centros educativos,  para un mejor servicio a los alumnos del Colegio.</a:t>
            </a:r>
          </a:p>
          <a:p>
            <a:pPr algn="just"/>
            <a:endParaRPr lang="es-MX" dirty="0"/>
          </a:p>
        </p:txBody>
      </p:sp>
      <p:sp>
        <p:nvSpPr>
          <p:cNvPr id="9" name="AutoShape 2" descr="data:image/jpeg;base64,/9j/4AAQSkZJRgABAQEAYABgAAD/2wBDAAoHBwkHBgoJCAkLCwoMDxkQDw4ODx4WFxIZJCAmJSMgIyIoLTkwKCo2KyIjMkQyNjs9QEBAJjBGS0U+Sjk/QD3/2wBDAQsLCw8NDx0QEB09KSMpPT09PT09PT09PT09PT09PT09PT09PT09PT09PT09PT09PT09PT09PT09PT09PT09PT3/wAARCABsAGI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zW8vWgIVBliM59KW01IGEiZt0gycAcmqM8EskcdygJR2ZAccZGO/402eCWC3jmPKSFlBHqMZ/mKnQZqQaosm7zU8lVHJY8E+lH9qI0wSNGZScBh/hWCxZjhs8VN9mnRVfYSrDgiiyA17hbq6Lrb42xthzux07/SlTU1h0+F2YSTMSGToVHYn65o8O2ci6qPtMbGBBlkOPnP8ACMfr+FdRqdrLqFs1xcWqCeIHYFAYsg/hbjkY/LtSVtdR2fRHJyasWQeXF82cEE4xTmvmeAyQqH2/eHcVp2yWt3YyX1zC3mNI0cIVtowB0C/xEn1/pVnw/wCANYv4I9Sj+zQW7MwMMshDfL3xgjGc/lSUk9CpxUVdswLm88uNQ6OjsM7WXBH4GhLAXOlG7gyzQH96pPJB6ED612PiDQ7vyU/tNBhdojkjYPgk7Tj8wcVnpFZ2lvOdPMaBYwJgjFhJzjv/ABZz04/KrasZt9jkccZZSuTtBYEAY6/0qFzxxzXYQaTPrNxJaTTLFbWjKDKkfzM+M/KSemMc/SszxZp1xBrU0jRxgTKJcxjCnszY7AkE/jSTvqU462R1WneJtKttMtYXv4w0cKIRg9QAPSivNxbzEArDIQehCnB/SiixNj1/xVfaeESxsNPS7lKhpL20t03D1XCDAPY1haHp8jaWzXltLGkche3MqYMQzg4B4+buD1HapdF8E/2tqjWdn4mSG7WPziY4w4cZ5xh88ZHXrmuz1jwTqkkbmDULe7Z1O8ToY8ey7c9cdzStZ3HdNWR55L4f0+9hnurcPG6DLFTlDgEAAfUDn61d8HeCr3xH5sd3J9i0+BwjSBcySHrtTtgD+I+vGajNw+mG60+UCLb8joQQVI5xyeP616X4PRovD9oXXBdPMx655z+WKzcuZmiThG9zlfHVtYaPq2m6RplpHbwRQ+cdg5dmOMsepOE7+tKr3SWzPb2qzBVJ643ew962vF3h2bWNRW+sgrXVvCI2RjjemcjB9Rk/hXPw6hcWU0VtclU2phgrZAfqw/AYH4VEtzpoNW8yWfwdY6vLaXiySwxj960CYUMW5POMj6it7GoWdhB5dq0VntwghX5VAPfHT1rnNY16eBraC3JMk7bFI9SQB+prvYLswTQWyScKoXP04/pV0ot7mGLjF7bnL6jILuzxOglQfNszjOPeuI1zSob2wMekRTrK7DMbyxhMZ9Tg4/GvYtb0Cz1GxlaApb3DqQHx8hJ/vAds968b1NrzSrW9tJke2voSIyHXocjkE8EEcgjqDWvLbU5Y3WhKmm+IrK0UX1lJaoVINysiMrHHGGBIzxW7HdWuvWlp/wAS10aPKyhwsnl/LhVLdxwT+Wea88g1HU4YXjj1KZRJw0YPyfl0rd8M317d6xtnuGaG3hJAAwMngf1qeW2xvzJ6y3Ov2Mvy78Y4xmioS5JJoq7mdyL4eWsOgvJca1cPZ3B/d5jjDfJjHLDOOp7V65a3FnfxF7O4ilxxvjYNg+9eIa9duLY5DLvORg/e9wR2rmre41OxufOspZ4jFgmaJiu3PuP5VTM4yO2e01G01yO01Zrm1kubgszsFJlByThiD146dPavQ7FfLiVOQFAAz2FeQQ6drnja93wvcXk27DTXFwG8sf7oAwOOgrt9M8K+ItCtxLfa6y2xUCSAFpQue3T+VYuNjdy5jp4YpJrp51x+8PBBONvQfpVDxhpdiNC1C+mtonuliBEpHII4GPfH9KVNcsrWPCzvIozzs449KzNX8W6Zq1t/ZamVTPnc5AACgEscZ9Aai6HyzWqOZktIba2gkh89NUcI4y/yxjnlRjrXT2d1czSQfa2UznqUGMqOSSO3JHT1rl7K9XUNQnvgwaMkBEUdBjn9Sa39IuVub6ZgwyiBFTuBkkn8/wCVdEdtDF3vqdbaXWbVnd1jSKMyMx6BQOcj0xXgniTxXPr2rPOzEQJ+7gjJ+5GOgr1PxK07eEtSitzhnRUY56IWG6vJJtBEaFlYk0pzS0ZcISkroq+YJFG3HHerem3jWGowXBLlFYCVEOC6dwM8Z9KocwHZinJvmkVIlLyMcKqjJY0gt0O2lvLnzX+zaxo7wbj5bSKyMy9iVxwcdqK5U6fqSMVa0fIODyKKm67l8kuwumxXrTC0JfDcKj8BfXr0HrXTwWVlDbmK8unuMncYlBRM/wAzVZdbl1t5r+SMR7sRQqDkhR1Ofc/yrLvLoqxCkkeh4IroUdLs5ZN3sjoH1OG3aP7IiQeWfl8sbePw/nXUaR4uvbhcW14/mr1ilkzn6A9a5v4Y6Za+IfE11b39stxaQ2rNIsnQPuULjvnrXoF18J/Dt0pa3N7aE9PKuCwH4Nms5JPY0i5JW6GbqPim0eKEaxpUNxvkEStG20hmPHBHHPes6W1VLx7uDTLexs4Rj/WebNLuwO3AHsK2dU+F8kulyWlhq0r5CbPtmW2spyDkc9QOKzPEej+M9PsmlVbKe2gjMjm2IG3Gcna2CSB061k4s0jNplNDpV1IYUvILB3bLuUAwe5K8Z6VlyJf6XffbLJ4buMZ3RqSjMv05+vtXOWs9u8YF1FKSpxhhiQg9fr9fzqWWazjO60vLq3KjpcJhfwK5A/GkoyS91l80ZP3kd7a6vb65o90gimheSE5ikHPTIwe/IrjQAGAYnntiqmn6jdJfxiC6txK52gtKAp+ueMVrNai+luBJLAbgHMjQzbxu+vTOKVVcyTaNaD5ZWixiaLYXLAzpuY9AGIpLHwsttf3VwMYjiPkLn+L1Jp+lwiAliWY55Z2yTWq16I8sx4A5rDma0OtQi3zNakcdpEY18y53vgbmMaZJ9elFQHVUPOaKysb85hXV35k0kzYVWJbAGAPwrAvtRMpBQdM9a3NNsJdXkljXCCNMksMjJ6Clh8ETM7faCCv8KxOc/qK9aUuh89BdWdn8F4Cllqd42DnyrdcD0Bdv/QhXp/2raABkAV8+Wfi3UfC0txZaHKi2YlJ2SIH3NgAtnrzit6x+L+rvLHDNpdrcu3AEZZS34c1CaNT2hb3gYOTmszxhqS2/hHU3JA3QGMHP94hf61ycfjy7Gmx6jd+FdSjtZCoV4mVyc5wduAccHmsjxn4rbxD4a+w6VpWsrLJOjOJbRgAi5PUZzzj8qGBxkk8cwDcgjuOo+lUZrpogUkX7/AdehHvU0Oi665+XSb7BPIMRAP51ZTwnr0x2jTpV95HRR+prPlHzFOwsk1K+traMYaedIcg9Nxxn8sn8K7ay8PaU2t2402No7eTThcSruODuJWPg9yoJJ79eKzNC8L6hYajLeXqRwiC2kYCOQM5Zl2LjtkF8/hXWaUscM99eTvHF57pHEgcHy4Y1CoCR34Jx70XWw7NanL6hZTaIZGnm3QRgZk24ABPGcd65TUfErzyBIYx5A67jy3vXZ+PNZsjoVza2wDyzFFaTpwGzgdz0ry480o04N3NZVqlrM2P+Eg/6YH/AL7/APrUVm/Zl7zKD9DRV+wXYj20u561pWnR6cGRYtsZwcBiSW9STR4guorLSbifc6uU8uNQ+BuPfjn1PXtXQSRKw6V5/wCPLoC8gskbIjXzHA/vN0/T+dBicackmtXwpZi58RQMSQlvmViD6cAfmaymwM12PhfT5LXTxMUCyXGHJJ52/wAI/Ln8aCj1LwnFZ3yTW9whaVfnXLnlT+PY/wA66L+wdPDBvIOQMD52/wAa8Z0DxG+g+PZPtlyVs2fa298Knc9egIz+OK9L13xbJoOqxIyB9PjCiZsFmwedwPsP60R7GtS0rT7/AJr+rm9/Y1geDboR75pz6daJGdlvCrYwCYwcHt9asRSRzxJLEQ0bjKsDwRTioPY4+tUZHjE4mtZbqNU825UrC0ZBGQjFlbH1P6CuV1PU7oXLIodZRwygYxX0NdaTZ3jbp4A79mzhh+NcxrWkeE7a8UagDbzgYDDcMg+461l7OK1Z0e1lLSKPAtTtb4RefcxOkZPBdhyfpWbGoL8ngcmvdr7wnoF1Z3raWLe5vJonCPO25txUgAFun4V4tqlimmXIti0gnWJfPSRCpik/iQg+laRt0MHe+pKt+No/dnp6CisvPv8ArRWnOyeVHvtlL9psYJefnQEg9jiua8aaTo/2V727m+y3hVvLZesxUfdx0J6DNLLrFzo3glLq1EZlWcxr5i7gBk9q851fWL7WboS6hcvMwGFB4VR6ADgVmCG2fl3V5BFOQkbyKrknjGef8K9GF0gBUcbOMe3avK25wK7i0ZpYLd2dtzxgsfXjNJjMPxDL5ms3hYfKXHHrxXWWnxDtJNFsrK/s5nu4IVia4MoxIBwO3piuV12FFaGQD5mJB98VkEf6VEO2RTTA9asfH2q2OnBbGyk+zZJV5CuB9CccVnaj8WNYiGDexqT/AAwNGxH4hT/OuA1e7lubgQO37m3/AHccajCgDvjuT3NZ5AxTA762+MOt202TcSzR/wB2QKT+eK1pfiXB4jsxBqcDkA9Qq/L7g4yK8oxTkleLJjYqTwcVEo32ZrCpy7o9RtdWsbeQiz81Ubs75ql4u08+Kzb3MM9ulzDH5ZLrhpRnjLDrjoMjpXALdzAZ8w1YtdSuQ6gSVkqcoaxZs6sZ6SRYPhDVgSPJQ+4kFFaA1a8wP3xope0mP2NPzP/Z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4046538" y="-487363"/>
            <a:ext cx="933450" cy="1028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2" name="11 Imagen" descr="C:\Users\JorgeAlejandro\Desktop\JORGE VERA\COBACH'13\2013\ENERO\HOJA membretada cobach 2013\hoja menbretada 2013 enc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  <p:graphicFrame>
        <p:nvGraphicFramePr>
          <p:cNvPr id="10" name="2 Gráfico"/>
          <p:cNvGraphicFramePr/>
          <p:nvPr>
            <p:extLst>
              <p:ext uri="{D42A27DB-BD31-4B8C-83A1-F6EECF244321}">
                <p14:modId xmlns:p14="http://schemas.microsoft.com/office/powerpoint/2010/main" val="3040503343"/>
              </p:ext>
            </p:extLst>
          </p:nvPr>
        </p:nvGraphicFramePr>
        <p:xfrm>
          <a:off x="5364088" y="1628800"/>
          <a:ext cx="3758345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8863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 fontScale="90000"/>
          </a:bodyPr>
          <a:lstStyle/>
          <a:p>
            <a:r>
              <a:rPr lang="es-MX" b="1" i="1" dirty="0" smtClean="0"/>
              <a:t>¿En que se gasta? </a:t>
            </a:r>
            <a:r>
              <a:rPr lang="es-MX" b="1" i="1" dirty="0" smtClean="0">
                <a:solidFill>
                  <a:srgbClr val="0070C0"/>
                </a:solidFill>
              </a:rPr>
              <a:t> </a:t>
            </a:r>
            <a:endParaRPr lang="es-MX" b="1" i="1" dirty="0">
              <a:solidFill>
                <a:srgbClr val="0070C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107504" y="1700809"/>
            <a:ext cx="4752528" cy="4392488"/>
          </a:xfrm>
          <a:noFill/>
        </p:spPr>
        <p:txBody>
          <a:bodyPr>
            <a:normAutofit/>
          </a:bodyPr>
          <a:lstStyle/>
          <a:p>
            <a:pPr algn="just"/>
            <a:r>
              <a:rPr lang="es-MX" sz="1800" dirty="0" smtClean="0"/>
              <a:t>En el mantenimiento de la  infraestructura de los centros educativos del Colegio de Bachilleres de Chiapas (instalaciones eléctricas, red hidráulica y pintura)</a:t>
            </a:r>
          </a:p>
          <a:p>
            <a:pPr algn="just"/>
            <a:endParaRPr lang="es-MX" sz="1800" dirty="0" smtClean="0"/>
          </a:p>
          <a:p>
            <a:pPr algn="just"/>
            <a:r>
              <a:rPr lang="es-MX" sz="1800" dirty="0" smtClean="0"/>
              <a:t>En el pago puntual en tiempo y forma de los sueldos y prestaciones de la plantilla laboral del Colegio.</a:t>
            </a:r>
          </a:p>
          <a:p>
            <a:pPr algn="just"/>
            <a:endParaRPr lang="es-MX" sz="1800" dirty="0" smtClean="0"/>
          </a:p>
          <a:p>
            <a:pPr algn="just"/>
            <a:r>
              <a:rPr lang="es-MX" sz="1800" dirty="0" smtClean="0"/>
              <a:t>Para el pago de los servicios generales como son energía eléctrica, agua, teléfono, rentas, internet, entre otros.</a:t>
            </a:r>
            <a:endParaRPr lang="es-MX" sz="1800" dirty="0"/>
          </a:p>
        </p:txBody>
      </p:sp>
      <p:pic>
        <p:nvPicPr>
          <p:cNvPr id="6" name="5 Imagen" descr="D:\Fotos MAntto\10 Comitan\260520101029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68563" y="1446987"/>
            <a:ext cx="1879702" cy="1621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9 Imagen" descr="D:\Fotos MAntto\41 Buenos Aires Julio 2010\060720101138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7637" y="1446987"/>
            <a:ext cx="1800200" cy="16219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12 Imagen" descr="D:\Fotos MAntto\marcos1\uno 048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3240949"/>
            <a:ext cx="2952327" cy="141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13 Imagen" descr="D:\Fotos MAntto\37 La Grandeza\26012010914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68563" y="4782323"/>
            <a:ext cx="1807693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14 Imagen" descr="D:\Fotos MAntto\26 Rio Chancala\05022010927.jpg"/>
          <p:cNvPicPr/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264" y="4797152"/>
            <a:ext cx="194421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18 Imagen" descr="C:\Users\JorgeAlejandro\Desktop\JORGE VERA\COBACH'13\2013\ENERO\HOJA membretada cobach 2013\hoja menbretada 2013 enc.png"/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10 Imagen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155405"/>
            <a:ext cx="3312367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4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Título"/>
          <p:cNvSpPr>
            <a:spLocks noGrp="1"/>
          </p:cNvSpPr>
          <p:nvPr>
            <p:ph type="title"/>
          </p:nvPr>
        </p:nvSpPr>
        <p:spPr>
          <a:xfrm>
            <a:off x="467544" y="764704"/>
            <a:ext cx="8352928" cy="648072"/>
          </a:xfrm>
          <a:noFill/>
        </p:spPr>
        <p:txBody>
          <a:bodyPr>
            <a:normAutofit/>
          </a:bodyPr>
          <a:lstStyle/>
          <a:p>
            <a:r>
              <a:rPr lang="es-MX" sz="3200" b="1" i="1" dirty="0" smtClean="0"/>
              <a:t>¿Qué pueden hacer los ciudadanos? </a:t>
            </a:r>
            <a:r>
              <a:rPr lang="es-MX" sz="3200" b="1" i="1" dirty="0" smtClean="0">
                <a:solidFill>
                  <a:srgbClr val="0070C0"/>
                </a:solidFill>
              </a:rPr>
              <a:t> </a:t>
            </a:r>
            <a:endParaRPr lang="es-MX" sz="3200" b="1" i="1" dirty="0">
              <a:solidFill>
                <a:srgbClr val="0070C0"/>
              </a:solidFill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306483"/>
          </a:xfrm>
          <a:noFill/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endParaRPr lang="es-MX" dirty="0"/>
          </a:p>
          <a:p>
            <a:pPr marL="109728" indent="0" algn="just">
              <a:buNone/>
            </a:pPr>
            <a:r>
              <a:rPr lang="es-MX" dirty="0"/>
              <a:t>Para dudas y aclaraciones</a:t>
            </a:r>
            <a:r>
              <a:rPr lang="es-MX" dirty="0" smtClean="0"/>
              <a:t>?</a:t>
            </a:r>
          </a:p>
          <a:p>
            <a:pPr marL="109728" indent="0" algn="just">
              <a:buNone/>
            </a:pPr>
            <a:r>
              <a:rPr lang="es-MX" dirty="0" smtClean="0"/>
              <a:t> </a:t>
            </a:r>
            <a:endParaRPr lang="es-MX" dirty="0"/>
          </a:p>
          <a:p>
            <a:pPr marL="109728" indent="0" algn="just">
              <a:buNone/>
            </a:pPr>
            <a:r>
              <a:rPr lang="es-MX" dirty="0"/>
              <a:t>•Unidad de Enlace de Transparencia y Acceso de la información Pública </a:t>
            </a:r>
            <a:r>
              <a:rPr lang="es-MX" dirty="0" smtClean="0"/>
              <a:t>del Colegio de Bachilleres de Chiapas. </a:t>
            </a:r>
          </a:p>
          <a:p>
            <a:pPr marL="109728" indent="0" algn="just">
              <a:buNone/>
            </a:pPr>
            <a:endParaRPr lang="es-MX" dirty="0" smtClean="0"/>
          </a:p>
          <a:p>
            <a:pPr marL="109728" indent="0">
              <a:buNone/>
            </a:pPr>
            <a:r>
              <a:rPr lang="es-MX" sz="2200" dirty="0" smtClean="0"/>
              <a:t>	</a:t>
            </a:r>
            <a:r>
              <a:rPr lang="es-MX" sz="2000" dirty="0" smtClean="0">
                <a:hlinkClick r:id="rId2"/>
              </a:rPr>
              <a:t>http://www.cobach.edu.mx/informacion_financiera</a:t>
            </a:r>
            <a:endParaRPr lang="es-MX" sz="2200" dirty="0" smtClean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r>
              <a:rPr lang="es-MX" dirty="0" smtClean="0"/>
              <a:t> </a:t>
            </a:r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  <p:pic>
        <p:nvPicPr>
          <p:cNvPr id="7" name="6 Imagen" descr="C:\Users\JorgeAlejandro\Desktop\JORGE VERA\COBACH'13\2013\ENERO\HOJA membretada cobach 2013\hoja menbretada 2013 enc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16632"/>
            <a:ext cx="8568952" cy="56832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384" r="81251" b="50000"/>
          <a:stretch/>
        </p:blipFill>
        <p:spPr>
          <a:xfrm>
            <a:off x="2699792" y="6011389"/>
            <a:ext cx="3312367" cy="729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01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2993</TotalTime>
  <Words>704</Words>
  <Application>Microsoft Office PowerPoint</Application>
  <PresentationFormat>Presentación en pantalla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Tema de Office</vt:lpstr>
      <vt:lpstr> DIFUSION DE LA LEY DE PRESUPUESTO DE EGRESOS 2014     COLEGIO  DE BACHILLERES DE CHIAPAS O.P.D. </vt:lpstr>
      <vt:lpstr>¿Qué es la Ley de Ingresos y cual es su importancia?</vt:lpstr>
      <vt:lpstr>¿De donde obtiene el Estado sus ingresos?</vt:lpstr>
      <vt:lpstr>¿Qué es el Presupuesto de Egresos  y cual es su importancia?</vt:lpstr>
      <vt:lpstr>¿Qué es el Presupuesto de Egresos  y cual es su importancia?</vt:lpstr>
      <vt:lpstr>¿En que se gasta?  </vt:lpstr>
      <vt:lpstr>¿En que se gasta?  </vt:lpstr>
      <vt:lpstr>¿En que se gasta?  </vt:lpstr>
      <vt:lpstr>¿Qué pueden hacer los ciudadanos? 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Erika Bolaños Hernández</dc:creator>
  <cp:lastModifiedBy>Erika Bolaños Hernández</cp:lastModifiedBy>
  <cp:revision>229</cp:revision>
  <cp:lastPrinted>2014-01-30T14:45:50Z</cp:lastPrinted>
  <dcterms:created xsi:type="dcterms:W3CDTF">2013-08-20T18:39:47Z</dcterms:created>
  <dcterms:modified xsi:type="dcterms:W3CDTF">2014-01-31T19:35:52Z</dcterms:modified>
</cp:coreProperties>
</file>